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412" r:id="rId1"/>
    <p:sldMasterId id="2147484357" r:id="rId2"/>
    <p:sldMasterId id="2147484598" r:id="rId3"/>
    <p:sldMasterId id="2147484699" r:id="rId4"/>
  </p:sldMasterIdLst>
  <p:notesMasterIdLst>
    <p:notesMasterId r:id="rId15"/>
  </p:notesMasterIdLst>
  <p:sldIdLst>
    <p:sldId id="256" r:id="rId5"/>
    <p:sldId id="257" r:id="rId6"/>
    <p:sldId id="259" r:id="rId7"/>
    <p:sldId id="266" r:id="rId8"/>
    <p:sldId id="258" r:id="rId9"/>
    <p:sldId id="260" r:id="rId10"/>
    <p:sldId id="261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07C"/>
    <a:srgbClr val="F6F6F6"/>
    <a:srgbClr val="897535"/>
    <a:srgbClr val="A9BAAB"/>
    <a:srgbClr val="ECECEC"/>
    <a:srgbClr val="006600"/>
    <a:srgbClr val="E2EFE4"/>
    <a:srgbClr val="063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89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54667FB-C294-2142-8F7F-F752F046F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33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ＭＳ Ｐゴシック" pitchFamily="-6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0C7544-7704-D540-A85C-996637A5F20C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Trajan Pro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1E30A62-64A9-1745-98A2-A0566428B0ED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F8A31716-81CF-D241-8AB2-FC5F56AA0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8C4E5C1-CCEE-324A-910A-E3DB72FA3C2E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7B570CF7-0E65-484A-B67F-E8093CA46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6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3D62C2D-A02C-954D-B1E1-02D421F3F473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28E0054-5C42-4042-AE20-7D35BEEF7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47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rajan Pro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3F5169A-A8AE-F54C-9234-B3D72176058C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DCCB24A-8B8C-E845-9DC5-50014FB14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10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13472A31-2016-A540-AF93-105CB493D0C3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762F058B-668F-F649-9C73-35C6399CB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98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B02E274-64F2-A74B-9786-67326CF27D2D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C080575-2FE8-4047-900C-3E79F9F94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9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008EFC5-2907-834D-94F8-3E3B193AD6D3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D009460-46D9-B042-A758-2CBFA99FF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85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FC1E4B1-69BE-904B-BB5C-C713FA542118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86332E8-8496-5241-A66F-E64D2AAEA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52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F43A43EE-5FC0-9B4D-8370-530A797AE6F0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D5072A2-0406-4E44-8E0F-97EB69692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64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08E8EFB-9046-AD46-9DFB-6C671653E253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9867665-85C0-5A45-8ED9-EE1E7DC64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52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8740"/>
            <a:ext cx="5111750" cy="503742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185A03A-7614-6143-A75A-388B8E81C527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2409332-B834-1249-9D38-2FE7F85C8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1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742950" indent="-285750">
              <a:buFont typeface="Courier New" pitchFamily="49" charset="0"/>
              <a:buChar char="o"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err="1" smtClean="0"/>
              <a:t>dfd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5AC10E5-3695-3641-9DE1-8F5C071E2625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1201927-96FF-D24B-8A49-0C3BDDB0C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31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3189495-BE33-5848-A16E-6D05F6F40B02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787216D-C05C-6646-955C-77894C883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55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9F07D46-FF12-6D4E-9917-3872F1348EE7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A4946A4-B126-424A-9EAB-B3F710F21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63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EEE7D92-5456-734D-9B4F-EE27D50CC6A3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3649F18-0598-054F-B79F-5130B0FBB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520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rajan Pro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F4AD58A-CFAF-1145-8C9F-9DBEAEF62085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087BDDE-03DC-1A4B-B750-6FCEDBDCB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999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92788FA-F980-D34D-9526-DAFA6BE1B76F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EAF7EC0-4C18-354E-A10C-5B8FCF1C2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30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Trajan Pro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1E7838D-4B27-DB40-AF84-74B13D106B75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C036B7E-2197-ED43-831C-6BD5899B2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679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BFB16D2-11B5-ED40-B22F-6E4C11DBD5D8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1513F9B-813B-574A-AA0A-A586AF302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290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FC4C8A4-6F91-5B4B-8A49-C5D14EC6AFFF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F0AECB2-35D3-9845-B97F-0F7770250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300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3281053-F240-4248-AA08-8D354A61FB49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0B43538-DAAC-3743-8DC8-8423FD2AE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20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25F4597-0CCF-1D42-8D2A-8EF8278B6717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DF92C2FD-5EC4-4040-856A-39F006A5A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1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600A26B-D391-844C-B0E4-BE0D6E4BE4A9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C6F9735-E878-374A-8D27-141DC3F0B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824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321A125-4500-5F42-997B-8A05782D795E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F6B6D8EC-4991-E542-B18D-E53D41C24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556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75ECC80-8BE5-9F4B-8592-455458E71434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E14E36A-1A4E-9147-809E-FCF2D9C20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946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183C3A1-BC78-114F-B4E0-B4E00A01CD06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D3842C9-34CD-EB40-98AD-E6AC44473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369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0E4DB82-2D7E-554E-967E-515FCE31685F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8A986EE-5F98-3B4C-B662-9E1BEC05C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963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rajan Pro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9A169359-29B1-4C41-9A8C-7F44F7809E2C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AC3134D-B48F-5A42-8B63-53946BE40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048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4EA179A-7CC4-9645-98F4-900E9B6BF4C7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A8B05F7-008F-CF4F-BCF8-393A6A79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654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Trajan Pro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0844974-69DF-6045-B202-DBFDD3D25413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71DFA0F7-EB3A-6C4E-8873-CD73F96CF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968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87084C4-12CC-5943-9E26-AC222E56F496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1A923D7E-7E25-7943-A267-2AA303A33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952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DDE2F47D-2C6D-9B4F-9187-C71F2A34D1F6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64FADDA-5856-D44D-A797-229FC9C0A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505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0A60DC9-9451-0B4F-9134-2D6A8E3A0397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F7F47DF9-904F-4242-AC19-E989CBFE5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4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7A074D1-5BF7-D54E-A263-E778DB7D4AC4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8767A9F-CC36-EE43-B944-C962C390C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946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304FB41-229B-634C-A1E2-9B3DE57A9A57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D5FEAF7D-F357-114C-A168-2DF904BBD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945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C1D7BD1-9619-7A4E-8420-F1568FE07F5A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8726B5C-2A85-C643-AAA3-55EA54F15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026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4E08D6D-8BC3-5141-857A-DF8B4F492ACE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6FBEAB8-4F5D-D546-88A2-E9812C3D7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70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1FEBB211-F330-8249-B404-C32E4787415F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D46194B6-5965-204D-882E-FA3993B57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003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7192D51D-28BE-FC44-8C2A-C2B022BCF252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646E814-A63C-A745-9F6C-534030B98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2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C01A3D0-EBE4-D64B-98D7-69FF587D5EE0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C1C5DF4-FB34-F948-9B05-09DFEAAA4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6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5B55719-0C93-7C45-AD3C-6A0B8CF5CBA5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71117FC-7F0E-8C4A-AA9E-5774C230C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8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B367FFB-1425-6449-8945-BB1F898EBAA6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AAAA5F3-CEE7-804D-9A75-33471ECC6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4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8740"/>
            <a:ext cx="5111750" cy="503742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3A40D7E-E0AB-A94A-AA84-F922ADB820F8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2CAAF3A-CFEC-3F42-95E6-57A9A6AE2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7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4A21242-BE41-594E-9955-2A7904E311FC}" type="datetime1">
              <a:rPr lang="en-US"/>
              <a:pPr>
                <a:defRPr/>
              </a:pPr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D453FFF-21CC-5C4A-9F9A-A99B1990F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0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omppt template_ligh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13" y="5562600"/>
            <a:ext cx="325120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31" r:id="rId1"/>
    <p:sldLayoutId id="2147484932" r:id="rId2"/>
    <p:sldLayoutId id="2147484933" r:id="rId3"/>
    <p:sldLayoutId id="2147484934" r:id="rId4"/>
    <p:sldLayoutId id="2147484935" r:id="rId5"/>
    <p:sldLayoutId id="2147484936" r:id="rId6"/>
    <p:sldLayoutId id="2147484937" r:id="rId7"/>
    <p:sldLayoutId id="2147484938" r:id="rId8"/>
    <p:sldLayoutId id="2147484939" r:id="rId9"/>
    <p:sldLayoutId id="2147484940" r:id="rId10"/>
    <p:sldLayoutId id="214748494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itchFamily="34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somppt template_ligh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5943600"/>
            <a:ext cx="18002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42" r:id="rId1"/>
    <p:sldLayoutId id="2147484943" r:id="rId2"/>
    <p:sldLayoutId id="2147484944" r:id="rId3"/>
    <p:sldLayoutId id="2147484945" r:id="rId4"/>
    <p:sldLayoutId id="2147484946" r:id="rId5"/>
    <p:sldLayoutId id="2147484947" r:id="rId6"/>
    <p:sldLayoutId id="2147484948" r:id="rId7"/>
    <p:sldLayoutId id="2147484949" r:id="rId8"/>
    <p:sldLayoutId id="2147484950" r:id="rId9"/>
    <p:sldLayoutId id="2147484951" r:id="rId10"/>
    <p:sldLayoutId id="214748495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somppt template_ligh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5781675"/>
            <a:ext cx="657225" cy="6429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53" r:id="rId1"/>
    <p:sldLayoutId id="2147484954" r:id="rId2"/>
    <p:sldLayoutId id="2147484955" r:id="rId3"/>
    <p:sldLayoutId id="2147484956" r:id="rId4"/>
    <p:sldLayoutId id="2147484957" r:id="rId5"/>
    <p:sldLayoutId id="2147484958" r:id="rId6"/>
    <p:sldLayoutId id="2147484959" r:id="rId7"/>
    <p:sldLayoutId id="2147484960" r:id="rId8"/>
    <p:sldLayoutId id="2147484961" r:id="rId9"/>
    <p:sldLayoutId id="2147484962" r:id="rId10"/>
    <p:sldLayoutId id="214748496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6" descr="somppt template_ligh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778500"/>
            <a:ext cx="657225" cy="6429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64" r:id="rId1"/>
    <p:sldLayoutId id="2147484965" r:id="rId2"/>
    <p:sldLayoutId id="2147484966" r:id="rId3"/>
    <p:sldLayoutId id="2147484967" r:id="rId4"/>
    <p:sldLayoutId id="2147484968" r:id="rId5"/>
    <p:sldLayoutId id="2147484969" r:id="rId6"/>
    <p:sldLayoutId id="2147484970" r:id="rId7"/>
    <p:sldLayoutId id="2147484971" r:id="rId8"/>
    <p:sldLayoutId id="2147484972" r:id="rId9"/>
    <p:sldLayoutId id="2147484973" r:id="rId10"/>
    <p:sldLayoutId id="214748497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6"/>
          <p:cNvSpPr txBox="1">
            <a:spLocks noChangeArrowheads="1"/>
          </p:cNvSpPr>
          <p:nvPr/>
        </p:nvSpPr>
        <p:spPr bwMode="auto">
          <a:xfrm>
            <a:off x="1431925" y="276225"/>
            <a:ext cx="641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38915" name="TextBox 3"/>
          <p:cNvSpPr txBox="1">
            <a:spLocks noChangeArrowheads="1"/>
          </p:cNvSpPr>
          <p:nvPr/>
        </p:nvSpPr>
        <p:spPr bwMode="auto">
          <a:xfrm>
            <a:off x="395288" y="1665288"/>
            <a:ext cx="8208962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000" b="1">
                <a:solidFill>
                  <a:srgbClr val="063321"/>
                </a:solidFill>
                <a:latin typeface="Trajan Pro" charset="0"/>
              </a:rPr>
              <a:t>One Curriculum Redesign Process</a:t>
            </a:r>
          </a:p>
          <a:p>
            <a:pPr algn="ctr"/>
            <a:endParaRPr lang="en-US" sz="3000" b="1">
              <a:solidFill>
                <a:srgbClr val="063321"/>
              </a:solidFill>
            </a:endParaRPr>
          </a:p>
          <a:p>
            <a:pPr algn="ctr"/>
            <a:r>
              <a:rPr lang="en-US" sz="3000" b="1">
                <a:solidFill>
                  <a:srgbClr val="063321"/>
                </a:solidFill>
              </a:rPr>
              <a:t>Anne M. Magro</a:t>
            </a:r>
          </a:p>
          <a:p>
            <a:pPr algn="ctr"/>
            <a:r>
              <a:rPr lang="en-US" sz="3000" b="1">
                <a:solidFill>
                  <a:srgbClr val="063321"/>
                </a:solidFill>
              </a:rPr>
              <a:t>Associate Dean for Undergraduate Programs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Franklin Gothic Book" charset="0"/>
                <a:ea typeface="ＭＳ Ｐゴシック" charset="0"/>
                <a:cs typeface="ＭＳ Ｐゴシック" charset="0"/>
              </a:rPr>
              <a:t>Embed change in culture</a:t>
            </a:r>
          </a:p>
        </p:txBody>
      </p:sp>
      <p:sp>
        <p:nvSpPr>
          <p:cNvPr id="106498" name="Content Placeholder 2"/>
          <p:cNvSpPr>
            <a:spLocks noGrp="1"/>
          </p:cNvSpPr>
          <p:nvPr>
            <p:ph idx="1"/>
          </p:nvPr>
        </p:nvSpPr>
        <p:spPr bwMode="auto">
          <a:xfrm>
            <a:off x="287338" y="1600200"/>
            <a:ext cx="8569325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Highlight wins and explain why they’re wins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New Foundations Area 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Business Living and Learning Community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Joint activities between academic and student service units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Ties to University initiatives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 bwMode="auto">
          <a:xfrm>
            <a:off x="468313" y="15875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>
                <a:latin typeface="Franklin Gothic Book" charset="0"/>
                <a:ea typeface="ＭＳ Ｐゴシック" charset="0"/>
                <a:cs typeface="ＭＳ Ｐゴシック" charset="0"/>
              </a:rPr>
              <a:t>8-step Process for Leading Change</a:t>
            </a:r>
            <a:br>
              <a:rPr lang="en-US" sz="3200">
                <a:latin typeface="Franklin Gothic Book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Franklin Gothic Book" charset="0"/>
                <a:ea typeface="ＭＳ Ｐゴシック" charset="0"/>
                <a:cs typeface="ＭＳ Ｐゴシック" charset="0"/>
              </a:rPr>
              <a:t>Kotter (2014)</a:t>
            </a:r>
            <a:r>
              <a:rPr lang="en-US" sz="3200">
                <a:latin typeface="Franklin Gothic Book" charset="0"/>
                <a:ea typeface="ＭＳ Ｐゴシック" charset="0"/>
                <a:cs typeface="ＭＳ Ｐゴシック" charset="0"/>
              </a:rPr>
              <a:t> </a:t>
            </a:r>
            <a:endParaRPr lang="en-US">
              <a:latin typeface="Franklin Gothic 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 bwMode="auto">
          <a:xfrm>
            <a:off x="359532" y="1304764"/>
            <a:ext cx="8229600" cy="4392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Create sense of urgency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Build a guiding coalition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Create a vision and strategy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Build an army of volunteers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Enable action/remove barriers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Generate short-term wins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Sustain acceleration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Embed changes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Franklin Gothic Book" charset="0"/>
                <a:ea typeface="ＭＳ Ｐゴシック" charset="0"/>
                <a:cs typeface="ＭＳ Ｐゴシック" charset="0"/>
              </a:rPr>
              <a:t>Identifying need for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5538"/>
            <a:ext cx="8820980" cy="4525962"/>
          </a:xfrm>
        </p:spPr>
        <p:txBody>
          <a:bodyPr/>
          <a:lstStyle/>
          <a:p>
            <a:pPr marL="457200" lvl="1" indent="-457200"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accent3"/>
                </a:solidFill>
              </a:rPr>
              <a:t>Limited engagement with students as freshman and sophomores</a:t>
            </a:r>
          </a:p>
          <a:p>
            <a:pPr marL="457200" lvl="1" indent="-457200"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accent3"/>
                </a:solidFill>
              </a:rPr>
              <a:t>Bottlenecks for students – especially transfer students</a:t>
            </a:r>
          </a:p>
          <a:p>
            <a:pPr marL="457200" lvl="1" indent="-457200"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accent3"/>
                </a:solidFill>
              </a:rPr>
              <a:t>Need to attract more out-of-state students</a:t>
            </a:r>
          </a:p>
          <a:p>
            <a:pPr marL="457200" lvl="1" indent="-457200"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accent3"/>
                </a:solidFill>
              </a:rPr>
              <a:t>Students graduating with strong technical skills but poor professional skills</a:t>
            </a:r>
          </a:p>
          <a:p>
            <a:pPr marL="457200" lvl="1" indent="-457200"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accent3"/>
                </a:solidFill>
              </a:rPr>
              <a:t>Limited set of programs (5 majors and 1 minor)</a:t>
            </a:r>
          </a:p>
          <a:p>
            <a:pPr marL="457200" lvl="1" indent="-457200"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accent3"/>
                </a:solidFill>
              </a:rPr>
              <a:t>Lack of alignment with University’s 10 year strategic plan</a:t>
            </a:r>
          </a:p>
          <a:p>
            <a:pPr marL="457200" lvl="1" indent="-457200"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accent3"/>
                </a:solidFill>
              </a:rPr>
              <a:t>Student confusion about programs and second gate requirements</a:t>
            </a:r>
          </a:p>
          <a:p>
            <a:pPr marL="457200" lvl="1" indent="-457200">
              <a:buFont typeface="Arial"/>
              <a:buChar char="•"/>
              <a:defRPr/>
            </a:pPr>
            <a:r>
              <a:rPr lang="en-US" sz="2400" dirty="0" smtClean="0">
                <a:solidFill>
                  <a:schemeClr val="accent3"/>
                </a:solidFill>
              </a:rPr>
              <a:t>UG program pays for graduate programs</a:t>
            </a:r>
          </a:p>
          <a:p>
            <a:pPr lvl="2">
              <a:defRPr/>
            </a:pPr>
            <a:endParaRPr lang="en-US" sz="1800" dirty="0" smtClean="0">
              <a:solidFill>
                <a:schemeClr val="accent3"/>
              </a:solidFill>
            </a:endParaRPr>
          </a:p>
          <a:p>
            <a:pPr>
              <a:defRPr/>
            </a:pPr>
            <a:endParaRPr lang="en-US" sz="24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Franklin Gothic Book" charset="0"/>
                <a:ea typeface="ＭＳ Ｐゴシック" charset="0"/>
                <a:cs typeface="ＭＳ Ｐゴシック" charset="0"/>
              </a:rPr>
              <a:t>Create a sense of urgency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898243"/>
              </p:ext>
            </p:extLst>
          </p:nvPr>
        </p:nvGraphicFramePr>
        <p:xfrm>
          <a:off x="468313" y="1184275"/>
          <a:ext cx="8229600" cy="430269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4256"/>
                <a:gridCol w="3744416"/>
                <a:gridCol w="2180928"/>
              </a:tblGrid>
              <a:tr h="37078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School</a:t>
                      </a:r>
                      <a:r>
                        <a:rPr lang="en-US" sz="1800" baseline="0" dirty="0" smtClean="0"/>
                        <a:t> of Business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University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Outside groups</a:t>
                      </a:r>
                      <a:endParaRPr lang="en-US" sz="1800" dirty="0"/>
                    </a:p>
                  </a:txBody>
                  <a:tcPr marT="45713" marB="45713"/>
                </a:tc>
              </a:tr>
              <a:tr h="3931340">
                <a:tc>
                  <a:txBody>
                    <a:bodyPr/>
                    <a:lstStyle/>
                    <a:p>
                      <a:pPr marL="63500" lvl="3" indent="0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students</a:t>
                      </a:r>
                    </a:p>
                    <a:p>
                      <a:pPr marL="63500" lvl="4" indent="0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-Transfers</a:t>
                      </a:r>
                      <a:endParaRPr lang="en-US" sz="18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3500" lvl="4" indent="0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-First Time Fresh</a:t>
                      </a:r>
                      <a:endParaRPr lang="en-US" sz="18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3500" lvl="3" indent="0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Alumni</a:t>
                      </a:r>
                    </a:p>
                    <a:p>
                      <a:pPr marL="63500" lvl="3" indent="0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Recruiters</a:t>
                      </a:r>
                    </a:p>
                    <a:p>
                      <a:pPr marL="63500" lvl="3" indent="0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Donors</a:t>
                      </a:r>
                    </a:p>
                    <a:p>
                      <a:pPr marL="63500" lvl="3" indent="0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Advisory boards</a:t>
                      </a:r>
                    </a:p>
                    <a:p>
                      <a:pPr marL="63500" lvl="3" indent="0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Faculty</a:t>
                      </a:r>
                    </a:p>
                    <a:p>
                      <a:pPr marL="63500" lvl="3" indent="0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 </a:t>
                      </a:r>
                    </a:p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447675" lvl="3" indent="-384175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Admissions</a:t>
                      </a:r>
                    </a:p>
                    <a:p>
                      <a:pPr marL="447675" lvl="3" indent="-384175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aid</a:t>
                      </a:r>
                    </a:p>
                    <a:p>
                      <a:pPr marL="447675" lvl="3" indent="-384175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Veterans services</a:t>
                      </a:r>
                    </a:p>
                    <a:p>
                      <a:pPr marL="447675" lvl="3" indent="-384175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 for Teaching and Faculty Excellence</a:t>
                      </a:r>
                    </a:p>
                    <a:p>
                      <a:pPr marL="447675" lvl="3" indent="-384175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Associate Provost of Undergraduate Programs</a:t>
                      </a:r>
                    </a:p>
                    <a:p>
                      <a:pPr marL="447675" lvl="3" indent="-384175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Vice Provost for Academic Affairs</a:t>
                      </a:r>
                    </a:p>
                    <a:p>
                      <a:pPr marL="447675" lvl="3" indent="-384175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Associate Provost for Faculty Development</a:t>
                      </a:r>
                    </a:p>
                    <a:p>
                      <a:pPr marL="447675" lvl="3" indent="-384175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UG</a:t>
                      </a:r>
                      <a:r>
                        <a:rPr lang="en-US" sz="18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Research</a:t>
                      </a:r>
                      <a:endParaRPr lang="en-US" sz="18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47675" indent="-447675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 and Accreditation</a:t>
                      </a:r>
                    </a:p>
                    <a:p>
                      <a:pPr marL="447675" indent="-447675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Units that provide or use our courses (Math, IT, ECON)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447675" lvl="3" indent="-384175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Parents of HS students</a:t>
                      </a:r>
                    </a:p>
                    <a:p>
                      <a:pPr marL="447675" lvl="3" indent="-384175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HS students</a:t>
                      </a:r>
                    </a:p>
                    <a:p>
                      <a:pPr marL="447675" lvl="3" indent="-384175"/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NVCC</a:t>
                      </a:r>
                    </a:p>
                    <a:p>
                      <a:endParaRPr lang="en-US" sz="1800" dirty="0"/>
                    </a:p>
                  </a:txBody>
                  <a:tcPr marT="45713" marB="45713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Franklin Gothic Book" charset="0"/>
                <a:ea typeface="ＭＳ Ｐゴシック" charset="0"/>
                <a:cs typeface="ＭＳ Ｐゴシック" charset="0"/>
              </a:rPr>
              <a:t>Build a guiding coalition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 bwMode="auto">
          <a:xfrm>
            <a:off x="468313" y="1304925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 typeface="Arial" charset="0"/>
              <a:buChar char="•"/>
            </a:pPr>
            <a:r>
              <a:rPr lang="en-US" sz="2400" dirty="0">
                <a:latin typeface="Arial" charset="0"/>
                <a:ea typeface="ＭＳ Ｐゴシック" charset="0"/>
              </a:rPr>
              <a:t>President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latin typeface="Arial" charset="0"/>
                <a:ea typeface="ＭＳ Ｐゴシック" charset="0"/>
              </a:rPr>
              <a:t>Provost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latin typeface="Arial" charset="0"/>
                <a:ea typeface="ＭＳ Ｐゴシック" charset="0"/>
              </a:rPr>
              <a:t>Associate Provost for Undergraduate Programs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latin typeface="Arial" charset="0"/>
                <a:ea typeface="ＭＳ Ｐゴシック" charset="0"/>
              </a:rPr>
              <a:t>Vice Provost for Academic Affairs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latin typeface="Arial" charset="0"/>
                <a:ea typeface="ＭＳ Ｐゴシック" charset="0"/>
              </a:rPr>
              <a:t>Associate Provost for Faculty Development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latin typeface="Arial" charset="0"/>
                <a:ea typeface="ＭＳ Ｐゴシック" charset="0"/>
              </a:rPr>
              <a:t>Dean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latin typeface="Arial" charset="0"/>
                <a:ea typeface="ＭＳ Ｐゴシック" charset="0"/>
              </a:rPr>
              <a:t>Dean’s Council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latin typeface="Arial" charset="0"/>
                <a:ea typeface="ＭＳ Ｐゴシック" charset="0"/>
              </a:rPr>
              <a:t>Accounting Advisory Council</a:t>
            </a:r>
          </a:p>
          <a:p>
            <a:pPr lvl="1">
              <a:buFont typeface="Arial" charset="0"/>
              <a:buChar char="•"/>
            </a:pPr>
            <a:r>
              <a:rPr lang="en-US" sz="2400" dirty="0">
                <a:latin typeface="Arial" charset="0"/>
                <a:ea typeface="ＭＳ Ｐゴシック" charset="0"/>
              </a:rPr>
              <a:t>Top employers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>
                <a:latin typeface="Arial" charset="0"/>
                <a:ea typeface="ＭＳ Ｐゴシック" charset="0"/>
              </a:rPr>
              <a:t>Undergraduate </a:t>
            </a:r>
            <a:r>
              <a:rPr lang="en-US" sz="2400" smtClean="0">
                <a:latin typeface="Arial" charset="0"/>
                <a:ea typeface="ＭＳ Ｐゴシック" charset="0"/>
              </a:rPr>
              <a:t>Policy Committee Chair</a:t>
            </a:r>
            <a:endParaRPr lang="en-US" sz="24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Franklin Gothic Book" charset="0"/>
                <a:ea typeface="ＭＳ Ｐゴシック" charset="0"/>
                <a:cs typeface="ＭＳ Ｐゴシック" charset="0"/>
              </a:rPr>
              <a:t>Create a vision and strategy</a:t>
            </a:r>
            <a:br>
              <a:rPr lang="en-US">
                <a:latin typeface="Franklin Gothic Book" charset="0"/>
                <a:ea typeface="ＭＳ Ｐゴシック" charset="0"/>
                <a:cs typeface="ＭＳ Ｐゴシック" charset="0"/>
              </a:rPr>
            </a:br>
            <a:endParaRPr lang="en-US">
              <a:latin typeface="Franklin Gothic 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402" name="Content Placeholder 2"/>
          <p:cNvSpPr>
            <a:spLocks noGrp="1"/>
          </p:cNvSpPr>
          <p:nvPr>
            <p:ph idx="1"/>
          </p:nvPr>
        </p:nvSpPr>
        <p:spPr bwMode="auto">
          <a:xfrm>
            <a:off x="179388" y="1160463"/>
            <a:ext cx="8605837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t>Curriculum redesign task force</a:t>
            </a:r>
            <a:endParaRPr lang="en-US" sz="320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lvl="2"/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t>Director of Curriculum Redesign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t>Associate Dean for Student Services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t>Associate Dean for Academic Programs and Faculty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t>Faculty rep from each area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t>Assistant Dean for Undergraduate Programs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t>Assistant Dean for Budget and Operations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t>Director of Academic Advising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t>Director of Career Services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t>Enrollment Planning Manager</a:t>
            </a:r>
          </a:p>
          <a:p>
            <a:endParaRPr lang="en-US" sz="28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Franklin Gothic Book" charset="0"/>
                <a:ea typeface="ＭＳ Ｐゴシック" charset="0"/>
                <a:cs typeface="ＭＳ Ｐゴシック" charset="0"/>
              </a:rPr>
              <a:t>Build an army of volunteers</a:t>
            </a:r>
          </a:p>
        </p:txBody>
      </p:sp>
      <p:sp>
        <p:nvSpPr>
          <p:cNvPr id="103426" name="Content Placeholder 2"/>
          <p:cNvSpPr>
            <a:spLocks noGrp="1"/>
          </p:cNvSpPr>
          <p:nvPr>
            <p:ph idx="1"/>
          </p:nvPr>
        </p:nvSpPr>
        <p:spPr bwMode="auto">
          <a:xfrm>
            <a:off x="395288" y="1268413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Faculty Forums every couple months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Meetings with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Undergraduate Policy Committee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Faculty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by area 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Staff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Individual faculty members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Dean’s Council (group and individuals)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Accounting Advisory Council (group and individuals)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Other units on campus</a:t>
            </a:r>
          </a:p>
          <a:p>
            <a:pPr lvl="2"/>
            <a:r>
              <a:rPr lang="en-US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NVCC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Franklin Gothic Book" charset="0"/>
                <a:ea typeface="ＭＳ Ｐゴシック" charset="0"/>
                <a:cs typeface="ＭＳ Ｐゴシック" charset="0"/>
              </a:rPr>
              <a:t>Generate short-term wins</a:t>
            </a:r>
          </a:p>
        </p:txBody>
      </p:sp>
      <p:sp>
        <p:nvSpPr>
          <p:cNvPr id="104450" name="Content Placeholder 2"/>
          <p:cNvSpPr>
            <a:spLocks noGrp="1"/>
          </p:cNvSpPr>
          <p:nvPr>
            <p:ph idx="1"/>
          </p:nvPr>
        </p:nvSpPr>
        <p:spPr bwMode="auto">
          <a:xfrm>
            <a:off x="287338" y="1520825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 typeface="Arial" charset="0"/>
              <a:buChar char="•"/>
            </a:pPr>
            <a:r>
              <a:rPr lang="en-US">
                <a:latin typeface="Arial" charset="0"/>
                <a:ea typeface="ＭＳ Ｐゴシック" charset="0"/>
              </a:rPr>
              <a:t>Changed name to School of Business</a:t>
            </a:r>
          </a:p>
          <a:p>
            <a:pPr lvl="1">
              <a:buFont typeface="Arial" charset="0"/>
              <a:buChar char="•"/>
            </a:pPr>
            <a:r>
              <a:rPr lang="en-US">
                <a:latin typeface="Arial" charset="0"/>
                <a:ea typeface="ＭＳ Ｐゴシック" charset="0"/>
              </a:rPr>
              <a:t>Changed from junior-admit to direct-admit </a:t>
            </a:r>
          </a:p>
          <a:p>
            <a:pPr lvl="1">
              <a:buFont typeface="Arial" charset="0"/>
              <a:buChar char="•"/>
            </a:pPr>
            <a:r>
              <a:rPr lang="en-US">
                <a:latin typeface="Arial" charset="0"/>
                <a:ea typeface="ＭＳ Ｐゴシック" charset="0"/>
              </a:rPr>
              <a:t>Got Gen Ed designation for three School of Business classes</a:t>
            </a:r>
          </a:p>
          <a:p>
            <a:pPr lvl="1">
              <a:buFont typeface="Arial" charset="0"/>
              <a:buChar char="•"/>
            </a:pPr>
            <a:r>
              <a:rPr lang="en-US">
                <a:latin typeface="Arial" charset="0"/>
                <a:ea typeface="ＭＳ Ｐゴシック" charset="0"/>
              </a:rPr>
              <a:t>Generated new revenues by enrollment of non-business students</a:t>
            </a:r>
          </a:p>
          <a:p>
            <a:pPr lvl="1">
              <a:buFont typeface="Arial" charset="0"/>
              <a:buChar char="•"/>
            </a:pPr>
            <a:r>
              <a:rPr lang="en-US">
                <a:latin typeface="Arial" charset="0"/>
                <a:ea typeface="ＭＳ Ｐゴシック" charset="0"/>
              </a:rPr>
              <a:t>Added internship class as elective in each major and building internship program</a:t>
            </a:r>
          </a:p>
          <a:p>
            <a:pPr lvl="1">
              <a:buFont typeface="Courier New" charset="0"/>
              <a:buChar char="o"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Franklin Gothic Book" charset="0"/>
                <a:ea typeface="ＭＳ Ｐゴシック" charset="0"/>
                <a:cs typeface="ＭＳ Ｐゴシック" charset="0"/>
              </a:rPr>
              <a:t>Sustain acceleration</a:t>
            </a:r>
          </a:p>
        </p:txBody>
      </p:sp>
      <p:sp>
        <p:nvSpPr>
          <p:cNvPr id="105474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Keep eye on the prize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</a:t>
            </a:r>
            <a:r>
              <a:rPr lang="fr-FR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let the perfect be the enemy of the good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Stage some initiatives</a:t>
            </a:r>
          </a:p>
          <a:p>
            <a:pPr lvl="1">
              <a:buFont typeface="Courier New" charset="0"/>
              <a:buChar char="o"/>
            </a:pPr>
            <a:r>
              <a:rPr lang="en-US">
                <a:latin typeface="Arial" charset="0"/>
                <a:ea typeface="ＭＳ Ｐゴシック" charset="0"/>
              </a:rPr>
              <a:t>Examples: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t>Business analytics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</a:rPr>
              <a:t>Majors/minors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FEFEFE"/>
      </a:dk1>
      <a:lt1>
        <a:srgbClr val="CFBD84"/>
      </a:lt1>
      <a:dk2>
        <a:srgbClr val="0E3423"/>
      </a:dk2>
      <a:lt2>
        <a:srgbClr val="9F7F2D"/>
      </a:lt2>
      <a:accent1>
        <a:srgbClr val="B8A25C"/>
      </a:accent1>
      <a:accent2>
        <a:srgbClr val="F0E8CB"/>
      </a:accent2>
      <a:accent3>
        <a:srgbClr val="000000"/>
      </a:accent3>
      <a:accent4>
        <a:srgbClr val="006B33"/>
      </a:accent4>
      <a:accent5>
        <a:srgbClr val="FEFEFE"/>
      </a:accent5>
      <a:accent6>
        <a:srgbClr val="C3DACA"/>
      </a:accent6>
      <a:hlink>
        <a:srgbClr val="4F8A6D"/>
      </a:hlink>
      <a:folHlink>
        <a:srgbClr val="A9ACAB"/>
      </a:folHlink>
    </a:clrScheme>
    <a:fontScheme name="Custom 1">
      <a:majorFont>
        <a:latin typeface="Franklin Gothic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GMU SOM TEMPLATE">
      <a:dk1>
        <a:srgbClr val="0A0C0B"/>
      </a:dk1>
      <a:lt1>
        <a:srgbClr val="CFBD84"/>
      </a:lt1>
      <a:dk2>
        <a:srgbClr val="0E3423"/>
      </a:dk2>
      <a:lt2>
        <a:srgbClr val="9F7F2D"/>
      </a:lt2>
      <a:accent1>
        <a:srgbClr val="B8A25C"/>
      </a:accent1>
      <a:accent2>
        <a:srgbClr val="F0E8CB"/>
      </a:accent2>
      <a:accent3>
        <a:srgbClr val="000000"/>
      </a:accent3>
      <a:accent4>
        <a:srgbClr val="006B33"/>
      </a:accent4>
      <a:accent5>
        <a:srgbClr val="FEFEFE"/>
      </a:accent5>
      <a:accent6>
        <a:srgbClr val="C3DACA"/>
      </a:accent6>
      <a:hlink>
        <a:srgbClr val="4F8A6D"/>
      </a:hlink>
      <a:folHlink>
        <a:srgbClr val="A9AC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GMU SOM TEMPLATE">
      <a:dk1>
        <a:srgbClr val="0A0C0B"/>
      </a:dk1>
      <a:lt1>
        <a:srgbClr val="CFBD84"/>
      </a:lt1>
      <a:dk2>
        <a:srgbClr val="0E3423"/>
      </a:dk2>
      <a:lt2>
        <a:srgbClr val="9F7F2D"/>
      </a:lt2>
      <a:accent1>
        <a:srgbClr val="B8A25C"/>
      </a:accent1>
      <a:accent2>
        <a:srgbClr val="F0E8CB"/>
      </a:accent2>
      <a:accent3>
        <a:srgbClr val="000000"/>
      </a:accent3>
      <a:accent4>
        <a:srgbClr val="006B33"/>
      </a:accent4>
      <a:accent5>
        <a:srgbClr val="FEFEFE"/>
      </a:accent5>
      <a:accent6>
        <a:srgbClr val="C3DACA"/>
      </a:accent6>
      <a:hlink>
        <a:srgbClr val="4F8A6D"/>
      </a:hlink>
      <a:folHlink>
        <a:srgbClr val="A9AC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GMU SOM TEMPLATE">
      <a:dk1>
        <a:srgbClr val="0A0C0B"/>
      </a:dk1>
      <a:lt1>
        <a:srgbClr val="CFBD84"/>
      </a:lt1>
      <a:dk2>
        <a:srgbClr val="0E3423"/>
      </a:dk2>
      <a:lt2>
        <a:srgbClr val="9F7F2D"/>
      </a:lt2>
      <a:accent1>
        <a:srgbClr val="B8A25C"/>
      </a:accent1>
      <a:accent2>
        <a:srgbClr val="F0E8CB"/>
      </a:accent2>
      <a:accent3>
        <a:srgbClr val="000000"/>
      </a:accent3>
      <a:accent4>
        <a:srgbClr val="006B33"/>
      </a:accent4>
      <a:accent5>
        <a:srgbClr val="FEFEFE"/>
      </a:accent5>
      <a:accent6>
        <a:srgbClr val="C3DACA"/>
      </a:accent6>
      <a:hlink>
        <a:srgbClr val="4F8A6D"/>
      </a:hlink>
      <a:folHlink>
        <a:srgbClr val="A9AC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441</Words>
  <Application>Microsoft Macintosh PowerPoint</Application>
  <PresentationFormat>On-screen Show (4:3)</PresentationFormat>
  <Paragraphs>101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ＭＳ Ｐゴシック</vt:lpstr>
      <vt:lpstr>Franklin Gothic Book</vt:lpstr>
      <vt:lpstr>Calibri</vt:lpstr>
      <vt:lpstr>Trajan Pro</vt:lpstr>
      <vt:lpstr>Courier New</vt:lpstr>
      <vt:lpstr>1_Office Theme</vt:lpstr>
      <vt:lpstr>2_Office Theme</vt:lpstr>
      <vt:lpstr>3_Office Theme</vt:lpstr>
      <vt:lpstr>4_Office Theme</vt:lpstr>
      <vt:lpstr>PowerPoint Presentation</vt:lpstr>
      <vt:lpstr>8-step Process for Leading Change Kotter (2014) </vt:lpstr>
      <vt:lpstr>Identifying need for change</vt:lpstr>
      <vt:lpstr>Create a sense of urgency</vt:lpstr>
      <vt:lpstr>Build a guiding coalition</vt:lpstr>
      <vt:lpstr>Create a vision and strategy </vt:lpstr>
      <vt:lpstr>Build an army of volunteers</vt:lpstr>
      <vt:lpstr>Generate short-term wins</vt:lpstr>
      <vt:lpstr>Sustain acceleration</vt:lpstr>
      <vt:lpstr>Embed change in culture</vt:lpstr>
    </vt:vector>
  </TitlesOfParts>
  <Company>Web 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  Communications</dc:creator>
  <cp:lastModifiedBy>Anne Magro</cp:lastModifiedBy>
  <cp:revision>169</cp:revision>
  <dcterms:created xsi:type="dcterms:W3CDTF">2012-01-12T18:25:05Z</dcterms:created>
  <dcterms:modified xsi:type="dcterms:W3CDTF">2016-02-13T12:27:20Z</dcterms:modified>
</cp:coreProperties>
</file>